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4" r:id="rId5"/>
    <p:sldId id="273" r:id="rId6"/>
    <p:sldId id="272" r:id="rId7"/>
    <p:sldId id="267" r:id="rId8"/>
    <p:sldId id="259" r:id="rId9"/>
    <p:sldId id="260" r:id="rId10"/>
    <p:sldId id="269" r:id="rId11"/>
    <p:sldId id="262" r:id="rId12"/>
    <p:sldId id="261" r:id="rId13"/>
    <p:sldId id="268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70" d="100"/>
          <a:sy n="7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3949-076C-4CF0-980F-95572DD22636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3128-F71A-40B5-8F0E-60C989303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7854-393D-41E4-AA4E-15AAD2D129F3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78CB-BA7A-47E1-99AA-044FDECA1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45E6-E4E8-4E1D-A6E1-4999B9E43B4B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9B6D-0456-467B-A77A-2EC61CD93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A497-615B-474F-9FE6-F5163AF07409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3218-7C58-4C0B-9FB4-D4B025169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70C3-0A3F-493B-9102-217571F351D6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FBC0-AEC1-4156-8453-26C3EA4A3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BDA3-1DD1-42B5-9388-1E299EE3D8B6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C577-C1D0-4BC8-B9C4-7E1BE1175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C9E04-0E33-4C28-AD40-71B81DACA6E7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83C6-D8D8-42A9-9E82-40FF24C47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7229-E2B9-4D18-91CB-F63D837B98B9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CE27-A415-4B74-BF3D-5F335BD87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97D4-062F-41DF-84D7-55C3DA1F46F4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D4F2-95D2-4B15-B170-877F945F8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EDB4-30B7-4B27-B494-C5D5E5A1398C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516B-11C5-453D-B76A-925987768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7E7E-F6A4-4651-B85A-ADDA2A365F14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4B60-FD49-49D0-B8EE-75832A05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349EA4-F26D-4158-B190-EFBACAAC78B3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3DBA4-7150-4963-948D-A61290C83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any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71" y="465853"/>
            <a:ext cx="8241130" cy="5915475"/>
          </a:xfrm>
        </p:spPr>
        <p:txBody>
          <a:bodyPr/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i="1" cap="all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i="1" cap="all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4800" i="1" cap="all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«Как сохранить психологическое здоровье»</a:t>
            </a:r>
            <a:br>
              <a:rPr lang="ru-RU" sz="4800" i="1" cap="all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4800" i="1" cap="all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800" i="1" cap="all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1200" i="1" cap="all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выполнил: </a:t>
            </a:r>
            <a:r>
              <a:rPr lang="ru-RU" sz="1200" i="1" cap="all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педагог-психолог  </a:t>
            </a:r>
            <a:r>
              <a:rPr lang="ru-RU" sz="1200" i="1" cap="all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гбпоу</a:t>
            </a:r>
            <a:r>
              <a:rPr lang="ru-RU" sz="1200" i="1" cap="all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i="1" cap="all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мо</a:t>
            </a:r>
            <a:r>
              <a:rPr lang="ru-RU" sz="1200" i="1" cap="all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br>
              <a:rPr lang="ru-RU" sz="1200" i="1" cap="all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200" i="1" cap="all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«промышленно-экономический техникум» </a:t>
            </a:r>
            <a:br>
              <a:rPr lang="ru-RU" sz="1200" i="1" cap="all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200" i="1" cap="all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Жукова Елена Владимировна</a:t>
            </a:r>
            <a:r>
              <a:rPr lang="ru-RU" sz="3200" i="1" cap="all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i="1" cap="all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3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511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" descr="medium_201101051005583697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548680"/>
            <a:ext cx="8642350" cy="532824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260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3. Учитесь строить и поддерживать отношения.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Эмоциональная связь очень важна, мы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нуждаемся 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 таких взаимоотношениях,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которые 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могли бы послужить нам поддержкой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и   опорой 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 трудные времена. Вот несколько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советов 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 сохранению хороших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отношений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: учитесь прощать, будьте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снисходительны 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и честны, будьте собой,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в 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меру сочетайте время, проводимое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в 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 и  наедине с собой,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отвечайте 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за свои поступки, действуйте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с 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учетом ценностей, чувств и </a:t>
            </a:r>
            <a:r>
              <a:rPr lang="ru-RU" sz="26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пожеланий </a:t>
            </a:r>
            <a: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других людей.</a:t>
            </a:r>
            <a:br>
              <a:rPr lang="ru-RU" sz="26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6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32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0d0a192416b1be755320b5067b4aaf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5966666" cy="1008112"/>
          </a:xfrm>
        </p:spPr>
        <p:txBody>
          <a:bodyPr/>
          <a:lstStyle/>
          <a:p>
            <a:pPr algn="l"/>
            <a:r>
              <a:rPr lang="ru-RU" sz="3200" spc="-5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spc="-5" dirty="0" smtClean="0">
                <a:effectLst/>
                <a:latin typeface="Times New Roman"/>
                <a:ea typeface="Times New Roman"/>
              </a:rPr>
            </a:br>
            <a:r>
              <a:rPr lang="ru-RU" sz="1600" spc="-5" dirty="0">
                <a:effectLst/>
                <a:latin typeface="Times New Roman"/>
                <a:ea typeface="Times New Roman"/>
              </a:rPr>
              <a:t/>
            </a:r>
            <a:br>
              <a:rPr lang="ru-RU" sz="1600" spc="-5" dirty="0">
                <a:effectLst/>
                <a:latin typeface="Times New Roman"/>
                <a:ea typeface="Times New Roman"/>
              </a:rPr>
            </a:br>
            <a:r>
              <a:rPr lang="ru-RU" sz="1600" spc="-5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spc="-5" dirty="0" smtClean="0">
                <a:effectLst/>
                <a:latin typeface="Times New Roman"/>
                <a:ea typeface="Times New Roman"/>
              </a:rPr>
            </a:br>
            <a:r>
              <a:rPr lang="ru-RU" sz="1600" spc="-5" dirty="0">
                <a:effectLst/>
                <a:latin typeface="Times New Roman"/>
                <a:ea typeface="Times New Roman"/>
              </a:rPr>
              <a:t/>
            </a:r>
            <a:br>
              <a:rPr lang="ru-RU" sz="1600" spc="-5" dirty="0">
                <a:effectLst/>
                <a:latin typeface="Times New Roman"/>
                <a:ea typeface="Times New Roman"/>
              </a:rPr>
            </a:br>
            <a:r>
              <a:rPr lang="ru-RU" sz="1600" spc="-5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spc="-5" dirty="0" smtClean="0">
                <a:effectLst/>
                <a:latin typeface="Times New Roman"/>
                <a:ea typeface="Times New Roman"/>
              </a:rPr>
            </a:b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>
          <a:xfrm>
            <a:off x="501650" y="476672"/>
            <a:ext cx="8174806" cy="6381328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Помогайте другим.</a:t>
            </a:r>
            <a:r>
              <a:rPr lang="ru-RU" sz="2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 мы в своей жизни сталкиваемся с проблемами. Когда мы протягиваем руку помощи тем, кто попал в беду, мы не только становимся  сильнее обстоятельств, но еще испытываем чувство собственной значимости</a:t>
            </a:r>
            <a:r>
              <a:rPr lang="ru-RU" sz="2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5. Стремитесь к свободе и самоопределению.</a:t>
            </a:r>
            <a:endParaRPr lang="ru-RU" sz="26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психологического здоровья крайне необходима определенная степень контроля над теми решениями, которые способны повлиять на нашу жизнь. Если окружение контролирует нас, наказывает и подавляет, то наше чувство собственной свободы и значимости утрачивается.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4734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1" descr="7f87d3a727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>
          <a:xfrm>
            <a:off x="539750" y="548681"/>
            <a:ext cx="8208963" cy="6048970"/>
          </a:xfrm>
        </p:spPr>
        <p:txBody>
          <a:bodyPr/>
          <a:lstStyle/>
          <a:p>
            <a:pPr algn="ctr"/>
            <a:r>
              <a:rPr lang="ru-RU" sz="27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6. Определите цель и двигайтесь к ней.</a:t>
            </a:r>
            <a:endParaRPr lang="ru-RU" sz="27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движения к цели так же важен, как и сама цель. </a:t>
            </a:r>
            <a:r>
              <a:rPr lang="ru-RU" sz="2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Старайтесь</a:t>
            </a:r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чтобы цели были реальными. А если цель большая, то разделите ее на несколько маленьких.</a:t>
            </a:r>
          </a:p>
          <a:p>
            <a:pPr algn="ctr"/>
            <a:r>
              <a:rPr lang="ru-RU" sz="27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7. Верьте и надейтесь.</a:t>
            </a:r>
            <a:endParaRPr lang="ru-RU" sz="27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час испытаний, когда нам кажется, что поблекли все краски мира, на помощь приходит надежда и оптимизм и вера в то, что рано или поздно мы достигнем цели, к которой идем. Позитивный взгляд на мир помогает преодолеть страх и сохранить мотивацию.</a:t>
            </a:r>
          </a:p>
          <a:p>
            <a:pPr marL="457200" algn="ctr" eaLnBrk="1" hangingPunct="1">
              <a:spcAft>
                <a:spcPct val="0"/>
              </a:spcAft>
              <a:tabLst>
                <a:tab pos="457200" algn="l"/>
                <a:tab pos="800100" algn="l"/>
              </a:tabLst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015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715d6b7d9d9240dd32bbffd368a69b3bbc81d698510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404664"/>
            <a:ext cx="8064500" cy="5832648"/>
          </a:xfrm>
        </p:spPr>
        <p:txBody>
          <a:bodyPr/>
          <a:lstStyle/>
          <a:p>
            <a:pPr algn="ctr"/>
            <a:r>
              <a:rPr lang="ru-RU" sz="27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8. Сохраняйте сопричастность.</a:t>
            </a:r>
            <a:endParaRPr lang="ru-RU" sz="27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Старайтесь чувствовать свою полную сопричастность происходящему, погруженность в текущий процесс или переживание, сосредоточенность исключительно на них. Существует буддийское изречение: </a:t>
            </a:r>
            <a:r>
              <a:rPr lang="ru-RU" sz="2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«Подметая </a:t>
            </a:r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пол, подметайте. Отдыхая, отдыхайте».</a:t>
            </a:r>
          </a:p>
          <a:p>
            <a:pPr algn="ctr"/>
            <a:r>
              <a:rPr lang="ru-RU" sz="27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9. Наслаждайтесь прекрасным.</a:t>
            </a:r>
            <a:endParaRPr lang="ru-RU" sz="27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Способность ценить прекрасное называют эстетическим чувством. Умение замечать и понимать красоту помогает нам </a:t>
            </a:r>
            <a:r>
              <a:rPr lang="ru-RU" sz="2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сохранить </a:t>
            </a:r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все то удивительное, </a:t>
            </a:r>
            <a:r>
              <a:rPr lang="ru-RU" sz="2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      что </a:t>
            </a:r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есть в нашем мире.</a:t>
            </a:r>
          </a:p>
          <a:p>
            <a:pPr marL="46037" indent="0" algn="ctr">
              <a:buNone/>
            </a:pPr>
            <a:endParaRPr lang="ru-RU" sz="1800" i="1" dirty="0" smtClean="0">
              <a:solidFill>
                <a:schemeClr val="tx2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 advTm="13469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malenkie_domiki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" y="548680"/>
            <a:ext cx="7732960" cy="518457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10. Не бойтесь  изменений, будьте гибкими.</a:t>
            </a:r>
            <a:r>
              <a:rPr lang="ru-RU" sz="28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обладать психологической гибкостью и готовностью изменить неэффективную манеру поведения, то </a:t>
            </a:r>
            <a:r>
              <a:rPr lang="ru-RU" sz="28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будет легче </a:t>
            </a:r>
            <a:r>
              <a:rPr lang="ru-RU" sz="28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подстраиваться под ту или иную ситуацию и </a:t>
            </a:r>
            <a:r>
              <a:rPr lang="ru-RU" sz="28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успешнее </a:t>
            </a:r>
            <a:r>
              <a:rPr lang="ru-RU" sz="28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 ней справляться</a:t>
            </a:r>
            <a:r>
              <a:rPr lang="ru-RU" sz="28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i="1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заложенной в нас </a:t>
            </a:r>
            <a:r>
              <a:rPr lang="ru-RU" sz="280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энергии </a:t>
            </a:r>
            <a:r>
              <a:rPr lang="ru-RU" sz="2800" i="1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 максимуму — вот самый </a:t>
            </a:r>
            <a:r>
              <a:rPr lang="ru-RU" sz="280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верный </a:t>
            </a:r>
            <a:r>
              <a:rPr lang="ru-RU" sz="2800" i="1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80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сохранить                             </a:t>
            </a:r>
            <a:r>
              <a:rPr lang="ru-RU" sz="2800" i="1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свое психологическое здоровье.</a:t>
            </a:r>
            <a:br>
              <a:rPr lang="ru-RU" sz="2800" i="1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7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7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5266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9" descr="attach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8820472" cy="6408737"/>
          </a:xfrm>
        </p:spPr>
        <p:txBody>
          <a:bodyPr/>
          <a:lstStyle/>
          <a:p>
            <a:pPr marL="46037" indent="0" algn="ctr">
              <a:buNone/>
            </a:pPr>
            <a:endParaRPr lang="ru-RU" sz="3800" b="1" dirty="0" smtClean="0">
              <a:solidFill>
                <a:srgbClr val="2F4600"/>
              </a:solidFill>
              <a:latin typeface="Georgia"/>
            </a:endParaRPr>
          </a:p>
          <a:p>
            <a:pPr marL="46037" indent="0" algn="ctr">
              <a:buNone/>
            </a:pPr>
            <a:r>
              <a:rPr lang="ru-RU" sz="3800" b="1" dirty="0" smtClean="0">
                <a:solidFill>
                  <a:srgbClr val="2F4600"/>
                </a:solidFill>
                <a:latin typeface="Georgia"/>
              </a:rPr>
              <a:t>Психологическое </a:t>
            </a:r>
            <a:r>
              <a:rPr lang="ru-RU" sz="3800" b="1" dirty="0">
                <a:solidFill>
                  <a:srgbClr val="2F4600"/>
                </a:solidFill>
                <a:latin typeface="Georgia"/>
              </a:rPr>
              <a:t>здоровье</a:t>
            </a:r>
            <a:r>
              <a:rPr lang="ru-RU" sz="3800" dirty="0">
                <a:solidFill>
                  <a:srgbClr val="2F4600"/>
                </a:solidFill>
                <a:latin typeface="Georgia"/>
              </a:rPr>
              <a:t> — </a:t>
            </a:r>
            <a:r>
              <a:rPr lang="ru-RU" sz="3800" dirty="0" smtClean="0">
                <a:solidFill>
                  <a:srgbClr val="2F4600"/>
                </a:solidFill>
                <a:latin typeface="Georgia"/>
              </a:rPr>
              <a:t>  это взаимодействие </a:t>
            </a:r>
            <a:r>
              <a:rPr lang="ru-RU" sz="3800" dirty="0">
                <a:solidFill>
                  <a:srgbClr val="2F4600"/>
                </a:solidFill>
                <a:latin typeface="Georgia"/>
              </a:rPr>
              <a:t>как отрицательных, так и положительных эмоций </a:t>
            </a:r>
            <a:r>
              <a:rPr lang="ru-RU" sz="3800" dirty="0" smtClean="0">
                <a:solidFill>
                  <a:srgbClr val="2F4600"/>
                </a:solidFill>
                <a:latin typeface="Georgia"/>
              </a:rPr>
              <a:t>                        и </a:t>
            </a:r>
            <a:r>
              <a:rPr lang="ru-RU" sz="3800" dirty="0">
                <a:solidFill>
                  <a:srgbClr val="2F4600"/>
                </a:solidFill>
                <a:latin typeface="Georgia"/>
              </a:rPr>
              <a:t>настроений. </a:t>
            </a:r>
            <a:endParaRPr lang="ru-RU" sz="3800" dirty="0" smtClean="0">
              <a:solidFill>
                <a:srgbClr val="2F4600"/>
              </a:solidFill>
              <a:latin typeface="Georgia"/>
            </a:endParaRPr>
          </a:p>
          <a:p>
            <a:pPr marL="46037" indent="0" algn="ctr">
              <a:buNone/>
            </a:pPr>
            <a:endParaRPr lang="ru-RU" sz="1600" dirty="0">
              <a:solidFill>
                <a:srgbClr val="2F4600"/>
              </a:solidFill>
              <a:latin typeface="Georgia"/>
            </a:endParaRPr>
          </a:p>
          <a:p>
            <a:pPr marL="46037" indent="0" algn="ctr">
              <a:buNone/>
            </a:pPr>
            <a:r>
              <a:rPr lang="ru-RU" sz="3800" b="1" dirty="0" smtClean="0">
                <a:solidFill>
                  <a:srgbClr val="2F4600"/>
                </a:solidFill>
                <a:latin typeface="Georgia"/>
              </a:rPr>
              <a:t>Слово </a:t>
            </a:r>
            <a:r>
              <a:rPr lang="ru-RU" sz="3800" b="1" dirty="0">
                <a:solidFill>
                  <a:srgbClr val="2F4600"/>
                </a:solidFill>
                <a:latin typeface="Georgia"/>
              </a:rPr>
              <a:t>«здоровье» первоначально означало «целостность».</a:t>
            </a:r>
            <a:endParaRPr lang="ru-RU" sz="3800" b="1" i="1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advTm="111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1187624" y="332656"/>
            <a:ext cx="7632848" cy="6120680"/>
          </a:xfrm>
        </p:spPr>
        <p:txBody>
          <a:bodyPr/>
          <a:lstStyle/>
          <a:p>
            <a:pPr lvl="8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Критерии здоровья</a:t>
            </a:r>
          </a:p>
          <a:p>
            <a:pPr marL="46037" indent="0" algn="r" eaLnBrk="1" hangingPunct="1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</a:t>
            </a: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критериями психологического здоровья  в первую очередь являются адекватное восприятие мира и событий, происходящих вокруг, а также осознанное совершение поступков. </a:t>
            </a:r>
            <a:endParaRPr lang="ru-RU" sz="26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 algn="r" eaLnBrk="1" hangingPunct="1">
              <a:buNone/>
            </a:pP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Психологически 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здоровый человек </a:t>
            </a: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активный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работоспособный, </a:t>
            </a: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целеустремленный, коммуникабелен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 algn="r" eaLnBrk="1" hangingPunct="1">
              <a:buNone/>
            </a:pP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определенные жизненные цели, занимается самообразованием. </a:t>
            </a:r>
            <a:endParaRPr lang="ru-RU" sz="26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 algn="ctr" eaLnBrk="1" hangingPunct="1">
              <a:buNone/>
            </a:pPr>
            <a:r>
              <a:rPr lang="ru-RU" sz="2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Психологически </a:t>
            </a:r>
            <a:r>
              <a:rPr lang="ru-RU" sz="26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здоровый человек стремиться быть счастливым.</a:t>
            </a:r>
            <a:endParaRPr lang="ru-RU" sz="2600" b="1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297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vector-illustration-cartoon-wallpapers_1280x1024_863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460375"/>
            <a:ext cx="9324975" cy="73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xfrm>
            <a:off x="323851" y="2204864"/>
            <a:ext cx="8208590" cy="4464224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ru-RU" sz="3800" dirty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3800" dirty="0">
                <a:solidFill>
                  <a:srgbClr val="000000"/>
                </a:solidFill>
                <a:effectLst/>
                <a:latin typeface="Times New Roman"/>
              </a:rPr>
            </a:br>
            <a:endParaRPr lang="ru-RU" sz="3800" dirty="0" smtClean="0"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1835696" y="188640"/>
            <a:ext cx="6264696" cy="6192688"/>
          </a:xfrm>
        </p:spPr>
        <p:txBody>
          <a:bodyPr/>
          <a:lstStyle/>
          <a:p>
            <a:pPr marL="46037" lvl="0" indent="0" algn="ctr" eaLnBrk="1" hangingPunct="1">
              <a:buNone/>
            </a:pPr>
            <a:endParaRPr lang="ru-RU" sz="4000" b="1" i="1" dirty="0" smtClean="0">
              <a:solidFill>
                <a:srgbClr val="000000"/>
              </a:solidFill>
              <a:latin typeface="Times New Roman"/>
            </a:endParaRPr>
          </a:p>
          <a:p>
            <a:pPr marL="46037" lvl="0" indent="0" algn="ctr" eaLnBrk="1" hangingPunct="1">
              <a:buNone/>
            </a:pPr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Психологическое    здоровье </a:t>
            </a: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зависит от многих факторов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     нашей </a:t>
            </a: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жизни,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       поэтому  и </a:t>
            </a: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способы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его сохранения можно разделить по группам</a:t>
            </a: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4000" b="1" i="1" dirty="0">
              <a:latin typeface="Algerian" pitchFamily="82" charset="0"/>
            </a:endParaRPr>
          </a:p>
          <a:p>
            <a:pPr marL="46037" indent="0" algn="ctr">
              <a:buNone/>
            </a:pPr>
            <a:endParaRPr lang="ru-RU" sz="4000" b="1" i="1" dirty="0" smtClean="0">
              <a:solidFill>
                <a:schemeClr val="accent6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1431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mylnye_puzy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xfrm>
            <a:off x="251520" y="1628800"/>
            <a:ext cx="8352730" cy="49688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876300" indent="-876300" algn="ctr">
              <a:spcBef>
                <a:spcPts val="1800"/>
              </a:spcBef>
              <a:spcAft>
                <a:spcPts val="1800"/>
              </a:spcAft>
            </a:pPr>
            <a:r>
              <a:rPr lang="ru-RU" sz="4000" i="1" dirty="0">
                <a:solidFill>
                  <a:schemeClr val="tx1"/>
                </a:solidFill>
                <a:effectLst/>
                <a:latin typeface="Times New Roman"/>
              </a:rPr>
              <a:t>Факторами гармоничных                                                                                               семейных отношений                                       являются любовь, </a:t>
            </a:r>
            <a:br>
              <a:rPr lang="ru-RU" sz="4000" i="1" dirty="0">
                <a:solidFill>
                  <a:schemeClr val="tx1"/>
                </a:solidFill>
                <a:effectLst/>
                <a:latin typeface="Times New Roman"/>
              </a:rPr>
            </a:br>
            <a:r>
              <a:rPr lang="ru-RU" sz="4000" i="1" dirty="0" err="1">
                <a:solidFill>
                  <a:schemeClr val="tx1"/>
                </a:solidFill>
                <a:effectLst/>
                <a:latin typeface="Times New Roman"/>
              </a:rPr>
              <a:t>взаимоподдержка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/>
              </a:rPr>
              <a:t>, </a:t>
            </a: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/>
              </a:rPr>
              <a:t>       уважение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/>
              </a:rPr>
              <a:t>, </a:t>
            </a:r>
            <a:br>
              <a:rPr lang="ru-RU" sz="4000" i="1" dirty="0">
                <a:solidFill>
                  <a:schemeClr val="tx1"/>
                </a:solidFill>
                <a:effectLst/>
                <a:latin typeface="Times New Roman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/>
              </a:rPr>
              <a:t> 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/>
              </a:rPr>
              <a:t>терпимость друг к другу.</a:t>
            </a:r>
            <a:r>
              <a:rPr lang="ru-RU" sz="3800" dirty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3800" dirty="0">
                <a:solidFill>
                  <a:srgbClr val="000000"/>
                </a:solidFill>
                <a:effectLst/>
                <a:latin typeface="Times New Roman"/>
              </a:rPr>
            </a:br>
            <a:endParaRPr lang="ru-RU" sz="3200" dirty="0" smtClean="0"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548680"/>
            <a:ext cx="6400800" cy="864096"/>
          </a:xfrm>
        </p:spPr>
        <p:txBody>
          <a:bodyPr/>
          <a:lstStyle/>
          <a:p>
            <a:pPr marL="46037" lvl="0" indent="0" algn="ctr">
              <a:buNone/>
            </a:pPr>
            <a:r>
              <a:rPr lang="ru-RU" sz="4000" b="1" i="1" dirty="0">
                <a:solidFill>
                  <a:srgbClr val="7030A0"/>
                </a:solidFill>
                <a:latin typeface="Times New Roman"/>
              </a:rPr>
              <a:t>1. Семейное благополучие</a:t>
            </a:r>
            <a:endParaRPr lang="ru-RU" sz="4000" b="1" i="1" dirty="0">
              <a:solidFill>
                <a:srgbClr val="7030A0"/>
              </a:solidFill>
              <a:latin typeface="Algerian" pitchFamily="82" charset="0"/>
            </a:endParaRPr>
          </a:p>
          <a:p>
            <a:pPr marL="46037" indent="0">
              <a:buNone/>
            </a:pPr>
            <a:endParaRPr lang="ru-RU" sz="3000" b="1" i="1" dirty="0" smtClean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205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anypic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4" name="Rectangle 4"/>
          <p:cNvSpPr>
            <a:spLocks noGrp="1"/>
          </p:cNvSpPr>
          <p:nvPr>
            <p:ph type="title"/>
          </p:nvPr>
        </p:nvSpPr>
        <p:spPr bwMode="auto">
          <a:xfrm>
            <a:off x="3419475" y="4371975"/>
            <a:ext cx="3529013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476250"/>
            <a:ext cx="7704460" cy="2232025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3200" b="1" i="1" dirty="0" smtClean="0">
                <a:solidFill>
                  <a:schemeClr val="accent6"/>
                </a:solidFill>
                <a:latin typeface="Times New Roman"/>
              </a:rPr>
              <a:t>2. </a:t>
            </a:r>
            <a:r>
              <a:rPr lang="ru-RU" sz="3200" b="1" i="1" dirty="0">
                <a:solidFill>
                  <a:schemeClr val="accent6"/>
                </a:solidFill>
                <a:latin typeface="Times New Roman"/>
              </a:rPr>
              <a:t>Социальные </a:t>
            </a:r>
            <a:r>
              <a:rPr lang="ru-RU" sz="3200" b="1" i="1" dirty="0" smtClean="0">
                <a:solidFill>
                  <a:schemeClr val="accent6"/>
                </a:solidFill>
                <a:latin typeface="Times New Roman"/>
              </a:rPr>
              <a:t>отношения</a:t>
            </a:r>
            <a:endParaRPr lang="ru-RU" sz="3200" b="1" i="1" dirty="0">
              <a:solidFill>
                <a:schemeClr val="accent6"/>
              </a:solidFill>
              <a:latin typeface="Times New Roman"/>
            </a:endParaRPr>
          </a:p>
          <a:p>
            <a:pPr marL="46037" indent="0">
              <a:buNone/>
            </a:pPr>
            <a:r>
              <a:rPr lang="ru-RU" sz="3400" b="1" i="1" dirty="0">
                <a:solidFill>
                  <a:srgbClr val="000000"/>
                </a:solidFill>
                <a:latin typeface="Times New Roman"/>
              </a:rPr>
              <a:t>Общение в семье закладывает </a:t>
            </a:r>
            <a:r>
              <a:rPr lang="ru-RU" sz="3400" b="1" i="1" dirty="0" smtClean="0">
                <a:solidFill>
                  <a:srgbClr val="000000"/>
                </a:solidFill>
                <a:latin typeface="Times New Roman"/>
              </a:rPr>
              <a:t>   основу </a:t>
            </a:r>
            <a:r>
              <a:rPr lang="ru-RU" sz="3400" b="1" i="1" dirty="0">
                <a:solidFill>
                  <a:srgbClr val="000000"/>
                </a:solidFill>
                <a:latin typeface="Times New Roman"/>
              </a:rPr>
              <a:t>общения в большом </a:t>
            </a:r>
            <a:r>
              <a:rPr lang="ru-RU" sz="3400" b="1" i="1" dirty="0" smtClean="0">
                <a:solidFill>
                  <a:srgbClr val="000000"/>
                </a:solidFill>
                <a:latin typeface="Times New Roman"/>
              </a:rPr>
              <a:t>    обществе </a:t>
            </a:r>
            <a:r>
              <a:rPr lang="ru-RU" sz="3400" b="1" i="1" dirty="0">
                <a:solidFill>
                  <a:srgbClr val="000000"/>
                </a:solidFill>
                <a:latin typeface="Times New Roman"/>
              </a:rPr>
              <a:t>(друзья, учителя, </a:t>
            </a:r>
            <a:r>
              <a:rPr lang="ru-RU" sz="3400" b="1" i="1" dirty="0" smtClean="0">
                <a:solidFill>
                  <a:srgbClr val="000000"/>
                </a:solidFill>
                <a:latin typeface="Times New Roman"/>
              </a:rPr>
              <a:t> знакомые</a:t>
            </a:r>
            <a:r>
              <a:rPr lang="ru-RU" sz="3400" b="1" i="1" dirty="0">
                <a:solidFill>
                  <a:srgbClr val="000000"/>
                </a:solidFill>
                <a:latin typeface="Times New Roman"/>
              </a:rPr>
              <a:t>).</a:t>
            </a:r>
          </a:p>
          <a:p>
            <a:pPr marL="46037" indent="0">
              <a:buNone/>
            </a:pPr>
            <a:endParaRPr lang="ru-RU" sz="2800" dirty="0" smtClean="0"/>
          </a:p>
        </p:txBody>
      </p:sp>
    </p:spTree>
  </p:cSld>
  <p:clrMapOvr>
    <a:masterClrMapping/>
  </p:clrMapOvr>
  <p:transition advTm="60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 descr="image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68313" y="-2869263"/>
            <a:ext cx="8064500" cy="88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 algn="ctr"/>
            <a:endParaRPr lang="ru-RU" sz="3200" b="1" i="1" dirty="0">
              <a:solidFill>
                <a:srgbClr val="073C65"/>
              </a:solidFill>
              <a:latin typeface="Algerian" pitchFamily="82" charset="0"/>
            </a:endParaRPr>
          </a:p>
          <a:p>
            <a:pPr algn="ctr"/>
            <a:endParaRPr lang="ru-RU" sz="3200" dirty="0" smtClean="0">
              <a:solidFill>
                <a:srgbClr val="FF00FF"/>
              </a:solidFill>
              <a:latin typeface="Times New Roman"/>
            </a:endParaRPr>
          </a:p>
          <a:p>
            <a:pPr algn="ctr"/>
            <a:endParaRPr lang="ru-RU" sz="3200" dirty="0">
              <a:solidFill>
                <a:srgbClr val="FF00FF"/>
              </a:solidFill>
              <a:latin typeface="Times New Roman"/>
            </a:endParaRPr>
          </a:p>
          <a:p>
            <a:pPr algn="ctr"/>
            <a:endParaRPr lang="ru-RU" sz="3200" dirty="0" smtClean="0">
              <a:solidFill>
                <a:srgbClr val="FF00FF"/>
              </a:solidFill>
              <a:latin typeface="Times New Roman"/>
            </a:endParaRPr>
          </a:p>
          <a:p>
            <a:pPr algn="ctr"/>
            <a:endParaRPr lang="ru-RU" sz="3200" dirty="0">
              <a:solidFill>
                <a:srgbClr val="FF00FF"/>
              </a:solidFill>
              <a:latin typeface="Times New Roman"/>
            </a:endParaRPr>
          </a:p>
          <a:p>
            <a:pPr algn="ctr"/>
            <a:endParaRPr lang="ru-RU" dirty="0">
              <a:solidFill>
                <a:srgbClr val="FF00FF"/>
              </a:solidFill>
              <a:latin typeface="Times New Roman"/>
            </a:endParaRPr>
          </a:p>
          <a:p>
            <a:pPr algn="ctr"/>
            <a:endParaRPr lang="ru-RU" sz="3000" b="1" dirty="0" smtClean="0">
              <a:solidFill>
                <a:srgbClr val="FF00FF"/>
              </a:solidFill>
              <a:latin typeface="Times New Roman"/>
            </a:endParaRPr>
          </a:p>
          <a:p>
            <a:pPr algn="ctr"/>
            <a:r>
              <a:rPr lang="ru-RU" sz="3000" b="1" dirty="0">
                <a:solidFill>
                  <a:srgbClr val="FF00FF"/>
                </a:solidFill>
                <a:latin typeface="Times New Roman"/>
              </a:rPr>
              <a:t>3</a:t>
            </a:r>
            <a:r>
              <a:rPr lang="ru-RU" sz="3000" b="1" dirty="0" smtClean="0">
                <a:solidFill>
                  <a:srgbClr val="FF00FF"/>
                </a:solidFill>
                <a:latin typeface="Times New Roman"/>
              </a:rPr>
              <a:t>. </a:t>
            </a:r>
            <a:r>
              <a:rPr lang="ru-RU" sz="3000" b="1" dirty="0">
                <a:solidFill>
                  <a:srgbClr val="FF00FF"/>
                </a:solidFill>
                <a:latin typeface="Times New Roman"/>
              </a:rPr>
              <a:t>Построение жизненной перспективы. Наличие жизненных целей</a:t>
            </a:r>
            <a:r>
              <a:rPr lang="ru-RU" sz="3000" b="1" dirty="0" smtClean="0">
                <a:solidFill>
                  <a:srgbClr val="FF00FF"/>
                </a:solidFill>
                <a:latin typeface="Times New Roman"/>
              </a:rPr>
              <a:t>.</a:t>
            </a:r>
          </a:p>
          <a:p>
            <a:pPr algn="ctr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r">
              <a:spcAft>
                <a:spcPts val="420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Построение жизненной перспективы подразумевает составление жизненных планов, которые предполагают выдвижение этапных целей,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     разработку 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путей их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                    достижения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а 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также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                 рефлексию смысла 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реализации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                       поставленных 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целей.</a:t>
            </a:r>
            <a:br>
              <a:rPr lang="ru-RU" sz="3200" b="1" i="1" dirty="0">
                <a:solidFill>
                  <a:srgbClr val="000000"/>
                </a:solidFill>
                <a:latin typeface="Times New Roman"/>
              </a:rPr>
            </a:br>
            <a:endParaRPr lang="ru-RU" sz="3200" b="1" i="1" dirty="0" smtClean="0">
              <a:solidFill>
                <a:srgbClr val="073C65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 advTm="5547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0" descr="103125531_1__4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0"/>
            <a:ext cx="7406208" cy="5514975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>
                <a:solidFill>
                  <a:srgbClr val="333333"/>
                </a:solidFill>
                <a:effectLst/>
                <a:latin typeface="Arial"/>
              </a:rPr>
              <a:t/>
            </a:r>
            <a:br>
              <a:rPr lang="ru-RU" b="0" dirty="0" smtClean="0">
                <a:solidFill>
                  <a:srgbClr val="333333"/>
                </a:solidFill>
                <a:effectLst/>
                <a:latin typeface="Arial"/>
              </a:rPr>
            </a:br>
            <a:r>
              <a:rPr lang="ru-RU" b="0" dirty="0">
                <a:solidFill>
                  <a:srgbClr val="333333"/>
                </a:solidFill>
                <a:effectLst/>
                <a:latin typeface="Arial"/>
              </a:rPr>
              <a:t/>
            </a:r>
            <a:br>
              <a:rPr lang="ru-RU" b="0" dirty="0">
                <a:solidFill>
                  <a:srgbClr val="333333"/>
                </a:solidFill>
                <a:effectLst/>
                <a:latin typeface="Arial"/>
              </a:rPr>
            </a:br>
            <a:r>
              <a:rPr lang="ru-RU" sz="520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5200" i="1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практических </a:t>
            </a:r>
            <a:r>
              <a:rPr lang="ru-RU" sz="520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советов поддержания </a:t>
            </a:r>
            <a:r>
              <a:rPr lang="ru-RU" sz="5200" i="1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психологического здоровья</a:t>
            </a:r>
            <a:r>
              <a:rPr lang="ru-RU" sz="520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5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40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any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1. Принимай себя таким, 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ты есть. </a:t>
            </a:r>
            <a:br>
              <a:rPr lang="ru-RU" sz="240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любви к себе выражается в виде чувства </a:t>
            </a:r>
            <a:r>
              <a:rPr lang="ru-RU" sz="2400" b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вины</a:t>
            </a:r>
            <a: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стыда и депрессии. Слишком часто мы живем ненастоящей жизнью, стремимся получить признание и одобрение от других людей, забывая о своих желаниях. Принимая себя, человек учится принимать других.</a:t>
            </a:r>
            <a:br>
              <a:rPr lang="ru-RU" sz="2400" b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755576" y="3429000"/>
            <a:ext cx="7992888" cy="29523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Умейте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проигрывать.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 преодолеть неприятности, нужно активно действовать в переделах той ситуации, которую вы можете изменить, и смириться с тем, на что вы повлиять не в состоянии. Умение человека успешно справляться с трудностями служит залогом сохранения его психологического и физического здоровья.</a:t>
            </a:r>
          </a:p>
          <a:p>
            <a:pPr algn="l" eaLnBrk="1" hangingPunct="1">
              <a:lnSpc>
                <a:spcPct val="90000"/>
              </a:lnSpc>
            </a:pPr>
            <a:endParaRPr lang="ru-RU" sz="3800" b="1" i="1" dirty="0" smtClean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391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594</TotalTime>
  <Words>336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«Как сохранить психологическое здоровье»  выполнил: педагог-психолог  гбпоу мо  «промышленно-экономический техникум»  Жукова Елена Владимировна </vt:lpstr>
      <vt:lpstr>Презентация PowerPoint</vt:lpstr>
      <vt:lpstr>Презентация PowerPoint</vt:lpstr>
      <vt:lpstr> </vt:lpstr>
      <vt:lpstr>Факторами гармоничных                                                                                               семейных отношений                                       являются любовь,  взаимоподдержка,        уважение,   терпимость друг к другу. </vt:lpstr>
      <vt:lpstr>Презентация PowerPoint</vt:lpstr>
      <vt:lpstr>Презентация PowerPoint</vt:lpstr>
      <vt:lpstr>  10 практических советов поддержания психологического здоровья.</vt:lpstr>
      <vt:lpstr>1. Принимай себя таким, какой ты есть.  Отсутствие любви к себе выражается в виде чувства  вины, стыда и депрессии. Слишком часто мы живем ненастоящей жизнью, стремимся получить признание и одобрение от других людей, забывая о своих желаниях. Принимая себя, человек учится принимать других. </vt:lpstr>
      <vt:lpstr>3. Учитесь строить и поддерживать отношения. Эмоциональная связь очень важна, мы                нуждаемся в таких взаимоотношениях,                   которые могли бы послужить нам поддержкой                  и   опорой в трудные времена. Вот несколько         советов по сохранению хороших                                отношений: учитесь прощать, будьте                              снисходительны и честны, будьте собой,                            в меру сочетайте время, проводимое                                   в обществе и  наедине с собой,                                      отвечайте за свои поступки, действуйте                               с учетом ценностей, чувств и                                        пожеланий других людей. </vt:lpstr>
      <vt:lpstr>            </vt:lpstr>
      <vt:lpstr>Презентация PowerPoint</vt:lpstr>
      <vt:lpstr>Презентация PowerPoint</vt:lpstr>
      <vt:lpstr>10. Не бойтесь  изменений, будьте гибкими. Если обладать психологической гибкостью и готовностью изменить неэффективную манеру поведения, то будет легче подстраиваться под ту или иную ситуацию и успешнее с ней справляться.  Реализация заложенной в нас                 энергии по максимуму — вот самый           верный способ сохранить                             свое психологическое здоровье.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 коррекции и развитию коммуникативных компетенций подростков </dc:title>
  <dc:creator>qqq</dc:creator>
  <cp:lastModifiedBy>Пользователь</cp:lastModifiedBy>
  <cp:revision>34</cp:revision>
  <dcterms:created xsi:type="dcterms:W3CDTF">2014-04-04T04:57:17Z</dcterms:created>
  <dcterms:modified xsi:type="dcterms:W3CDTF">2015-05-06T06:59:31Z</dcterms:modified>
</cp:coreProperties>
</file>